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4630400" cy="8229600"/>
  <p:notesSz cx="8229600" cy="14630400"/>
  <p:embeddedFontLst>
    <p:embeddedFont>
      <p:font typeface="Montserrat Black"/>
      <p:regular r:id="rId13"/>
    </p:embeddedFont>
    <p:embeddedFont>
      <p:font typeface="Montserrat Black"/>
      <p:regular r:id="rId14"/>
    </p:embeddedFont>
    <p:embeddedFont>
      <p:font typeface="Inconsolata"/>
      <p:regular r:id="rId15"/>
    </p:embeddedFont>
    <p:embeddedFont>
      <p:font typeface="Inconsolata"/>
      <p:regular r:id="rId16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2-1.png>
</file>

<file path=ppt/media/image-3-1.png>
</file>

<file path=ppt/media/image-4-1.png>
</file>

<file path=ppt/media/image-5-1.png>
</file>

<file path=ppt/media/image-5-2.png>
</file>

<file path=ppt/media/image-5-3.png>
</file>

<file path=ppt/media/image-6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slideLayout" Target="../slideLayouts/slideLayout6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5442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Backend Tech Stack for Payment Systems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The essential components every payments engineer needs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222772" y="487918"/>
            <a:ext cx="1269921" cy="306705"/>
          </a:xfrm>
          <a:prstGeom prst="roundRect">
            <a:avLst>
              <a:gd name="adj" fmla="val 2981"/>
            </a:avLst>
          </a:prstGeom>
          <a:solidFill>
            <a:srgbClr val="E4E6E7"/>
          </a:solidFill>
          <a:ln/>
        </p:spPr>
      </p:sp>
      <p:sp>
        <p:nvSpPr>
          <p:cNvPr id="3" name="Text 1"/>
          <p:cNvSpPr/>
          <p:nvPr/>
        </p:nvSpPr>
        <p:spPr>
          <a:xfrm>
            <a:off x="1328618" y="540782"/>
            <a:ext cx="1058228" cy="2009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1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CORE FOUNDATION</a:t>
            </a:r>
            <a:endParaRPr lang="en-US" sz="1100" dirty="0"/>
          </a:p>
        </p:txBody>
      </p:sp>
      <p:sp>
        <p:nvSpPr>
          <p:cNvPr id="4" name="Text 2"/>
          <p:cNvSpPr/>
          <p:nvPr/>
        </p:nvSpPr>
        <p:spPr>
          <a:xfrm>
            <a:off x="1222772" y="849511"/>
            <a:ext cx="5722739" cy="551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Language &amp; Framework</a:t>
            </a:r>
            <a:endParaRPr lang="en-US" sz="34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2772" y="1762244"/>
            <a:ext cx="7769304" cy="582465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9430464" y="3060502"/>
            <a:ext cx="2207300" cy="2758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Java 17 (LTS)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9430464" y="3473767"/>
            <a:ext cx="3984546" cy="5024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Production-stable, actively maintained, and battle-tested for enterprise systems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9430464" y="4113609"/>
            <a:ext cx="2479358" cy="2758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Maven + Spring Boot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9430464" y="4526875"/>
            <a:ext cx="3984546" cy="1005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3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Dependency management via pom.xml</a:t>
            </a:r>
            <a:endParaRPr lang="en-US" sz="1350" dirty="0"/>
          </a:p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3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Spring Web for REST APIs</a:t>
            </a:r>
            <a:endParaRPr lang="en-US" sz="1350" dirty="0"/>
          </a:p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3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Spring MVC architecture</a:t>
            </a:r>
            <a:endParaRPr lang="en-US" sz="1350" dirty="0"/>
          </a:p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3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Built-in validation</a:t>
            </a: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9430464" y="5655610"/>
            <a:ext cx="3984546" cy="5024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No need to reinvent the wheel—focus on business logic.</a:t>
            </a:r>
            <a:endParaRPr lang="en-US" sz="13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9257" y="1017865"/>
            <a:ext cx="7335798" cy="6421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Database &amp; Security Layer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719257" y="1939171"/>
            <a:ext cx="7705487" cy="2353985"/>
          </a:xfrm>
          <a:prstGeom prst="roundRect">
            <a:avLst>
              <a:gd name="adj" fmla="val 388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19050" dir="2700000">
              <a:srgbClr val="151617">
                <a:alpha val="10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932378" y="2152293"/>
            <a:ext cx="2568893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Database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932378" y="2585085"/>
            <a:ext cx="7279243" cy="3132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MySQL or PostgreSQL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932378" y="3010019"/>
            <a:ext cx="7279243" cy="9401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Hibernate (JPA) for ORM</a:t>
            </a:r>
            <a:endParaRPr lang="en-US" sz="1600" dirty="0"/>
          </a:p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Spring Data JPA</a:t>
            </a:r>
            <a:endParaRPr lang="en-US" sz="1600" dirty="0"/>
          </a:p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Entities: User, Account, Transaction, Payment, AuditLog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719257" y="4349365"/>
            <a:ext cx="7705487" cy="2732365"/>
          </a:xfrm>
          <a:prstGeom prst="roundRect">
            <a:avLst>
              <a:gd name="adj" fmla="val 335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19050" dir="2700000">
              <a:srgbClr val="151617">
                <a:alpha val="100000"/>
              </a:srgbClr>
            </a:outerShdw>
          </a:effectLst>
        </p:spPr>
      </p:sp>
      <p:sp>
        <p:nvSpPr>
          <p:cNvPr id="9" name="Text 6"/>
          <p:cNvSpPr/>
          <p:nvPr/>
        </p:nvSpPr>
        <p:spPr>
          <a:xfrm>
            <a:off x="932378" y="4562486"/>
            <a:ext cx="2568893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Security</a:t>
            </a:r>
            <a:endParaRPr lang="en-US" sz="2000" dirty="0"/>
          </a:p>
        </p:txBody>
      </p:sp>
      <p:sp>
        <p:nvSpPr>
          <p:cNvPr id="10" name="Text 7"/>
          <p:cNvSpPr/>
          <p:nvPr/>
        </p:nvSpPr>
        <p:spPr>
          <a:xfrm>
            <a:off x="932378" y="4995279"/>
            <a:ext cx="7279243" cy="3132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Spring Security + JWT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932378" y="5420213"/>
            <a:ext cx="7279243" cy="12535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Token-based authentication</a:t>
            </a:r>
            <a:endParaRPr lang="en-US" sz="1600" dirty="0"/>
          </a:p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BCrypt password hashing</a:t>
            </a:r>
            <a:endParaRPr lang="en-US" sz="1600" dirty="0"/>
          </a:p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No plain text passwords</a:t>
            </a:r>
            <a:endParaRPr lang="en-US" sz="1600" dirty="0"/>
          </a:p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No session-based auth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70767"/>
            <a:ext cx="660582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Transaction Handling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674858"/>
            <a:ext cx="8284131" cy="299882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401960" y="4941672"/>
            <a:ext cx="2165152" cy="2594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FFFFFF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Rollback on Failure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1401960" y="4037795"/>
            <a:ext cx="2713502" cy="2594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FFFFFF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Execute @Transactional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1401960" y="3124696"/>
            <a:ext cx="2075226" cy="2594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FFFFFF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Validate Input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93790" y="5928836"/>
            <a:ext cx="828413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ACID-compliant transactions ensure data integrity and automatic rollback on errors.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9475589" y="2419707"/>
            <a:ext cx="4531876" cy="4439007"/>
          </a:xfrm>
          <a:prstGeom prst="roundRect">
            <a:avLst>
              <a:gd name="adj" fmla="val 206"/>
            </a:avLst>
          </a:prstGeom>
          <a:solidFill>
            <a:srgbClr val="151617"/>
          </a:solidFill>
          <a:ln/>
        </p:spPr>
      </p:sp>
      <p:sp>
        <p:nvSpPr>
          <p:cNvPr id="9" name="Text 6"/>
          <p:cNvSpPr/>
          <p:nvPr/>
        </p:nvSpPr>
        <p:spPr>
          <a:xfrm>
            <a:off x="9702403" y="31465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Core Components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9702403" y="3727728"/>
            <a:ext cx="407824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Spring @Transactional annotation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9702403" y="4294703"/>
            <a:ext cx="407824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Database-level ACID guarantees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9702403" y="4861679"/>
            <a:ext cx="407824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Automatic rollback handling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9702403" y="5428655"/>
            <a:ext cx="407824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Example: POST /api/v1/payments/transfer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1186934"/>
            <a:ext cx="1012746" cy="441484"/>
          </a:xfrm>
          <a:prstGeom prst="roundRect">
            <a:avLst>
              <a:gd name="adj" fmla="val 2071"/>
            </a:avLst>
          </a:prstGeom>
          <a:noFill/>
          <a:ln w="7620">
            <a:solidFill>
              <a:srgbClr val="151617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937498" y="1262539"/>
            <a:ext cx="725329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FRONTEND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1719143"/>
            <a:ext cx="929842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UI Stack: Simple &amp; Responsive</a:t>
            </a:r>
            <a:endParaRPr lang="en-US" sz="44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768084"/>
            <a:ext cx="2411968" cy="241196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93790" y="54635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HTML5 + CSS3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93790" y="595395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Semantic markup and modern styling</a:t>
            </a:r>
            <a:endParaRPr lang="en-US" sz="17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5893" y="2768084"/>
            <a:ext cx="2411968" cy="2411968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235893" y="54635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Bootstrap 5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235893" y="5953958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Fast, responsive, professional-looking UI out of the box</a:t>
            </a:r>
            <a:endParaRPr lang="en-US" sz="175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7995" y="2768084"/>
            <a:ext cx="2411968" cy="2411968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677995" y="54635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JavaScript</a:t>
            </a:r>
            <a:endParaRPr lang="en-US" sz="2200" dirty="0"/>
          </a:p>
        </p:txBody>
      </p:sp>
      <p:sp>
        <p:nvSpPr>
          <p:cNvPr id="13" name="Text 8"/>
          <p:cNvSpPr/>
          <p:nvPr/>
        </p:nvSpPr>
        <p:spPr>
          <a:xfrm>
            <a:off x="9677995" y="5953958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Vanilla JS or minimal jQuery. Fetch API for backend calls. Keep it simple.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83293" y="491252"/>
            <a:ext cx="4153495" cy="519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50"/>
              </a:lnSpc>
              <a:buNone/>
            </a:pPr>
            <a:r>
              <a:rPr lang="en-US" sz="32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Testing &amp; Tools</a:t>
            </a:r>
            <a:endParaRPr lang="en-US" sz="3250" dirty="0"/>
          </a:p>
        </p:txBody>
      </p:sp>
      <p:sp>
        <p:nvSpPr>
          <p:cNvPr id="3" name="Text 1"/>
          <p:cNvSpPr/>
          <p:nvPr/>
        </p:nvSpPr>
        <p:spPr>
          <a:xfrm>
            <a:off x="1583293" y="2866430"/>
            <a:ext cx="2076688" cy="259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Testing Stack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1583293" y="3247668"/>
            <a:ext cx="3748802" cy="6907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3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JUnit 5 for unit tests</a:t>
            </a:r>
            <a:endParaRPr lang="en-US" sz="1300" dirty="0"/>
          </a:p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3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Mockito for mocking</a:t>
            </a:r>
            <a:endParaRPr lang="en-US" sz="1300" dirty="0"/>
          </a:p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3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Spring Boot Test suite</a:t>
            </a:r>
            <a:endParaRPr lang="en-US" sz="1300" dirty="0"/>
          </a:p>
        </p:txBody>
      </p:sp>
      <p:sp>
        <p:nvSpPr>
          <p:cNvPr id="5" name="Text 3"/>
          <p:cNvSpPr/>
          <p:nvPr/>
        </p:nvSpPr>
        <p:spPr>
          <a:xfrm>
            <a:off x="1583293" y="4047886"/>
            <a:ext cx="3748802" cy="4602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3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Test payment success, insufficient balance, and rollback scenarios.</a:t>
            </a:r>
            <a:endParaRPr lang="en-US" sz="1300" dirty="0"/>
          </a:p>
        </p:txBody>
      </p:sp>
      <p:sp>
        <p:nvSpPr>
          <p:cNvPr id="6" name="Text 4"/>
          <p:cNvSpPr/>
          <p:nvPr/>
        </p:nvSpPr>
        <p:spPr>
          <a:xfrm>
            <a:off x="1583293" y="4629863"/>
            <a:ext cx="2173248" cy="259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Development Tools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1583293" y="5011101"/>
            <a:ext cx="3748802" cy="9210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3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eclipse</a:t>
            </a:r>
            <a:endParaRPr lang="en-US" sz="1300" dirty="0"/>
          </a:p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3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Postman for API testing</a:t>
            </a:r>
            <a:endParaRPr lang="en-US" sz="1300" dirty="0"/>
          </a:p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3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Git + GitHub</a:t>
            </a:r>
            <a:endParaRPr lang="en-US" sz="1300" dirty="0"/>
          </a:p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3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MySQL Workbench</a:t>
            </a:r>
            <a:endParaRPr lang="en-US" sz="1300" dirty="0"/>
          </a:p>
        </p:txBody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45004" y="1329809"/>
            <a:ext cx="7309485" cy="4871680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5745004" y="6126596"/>
            <a:ext cx="2720221" cy="259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Optional Enhancements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5745004" y="6507835"/>
            <a:ext cx="7309485" cy="2301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3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Swagger/OpenAPI for API docs</a:t>
            </a:r>
            <a:endParaRPr lang="en-US" sz="1300" dirty="0"/>
          </a:p>
        </p:txBody>
      </p:sp>
      <p:sp>
        <p:nvSpPr>
          <p:cNvPr id="11" name="Text 8"/>
          <p:cNvSpPr/>
          <p:nvPr/>
        </p:nvSpPr>
        <p:spPr>
          <a:xfrm>
            <a:off x="5745004" y="6847401"/>
            <a:ext cx="7309485" cy="2301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3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Lombok to reduce boilerplate</a:t>
            </a:r>
            <a:endParaRPr lang="en-US" sz="1300" dirty="0"/>
          </a:p>
        </p:txBody>
      </p:sp>
      <p:sp>
        <p:nvSpPr>
          <p:cNvPr id="12" name="Text 9"/>
          <p:cNvSpPr/>
          <p:nvPr/>
        </p:nvSpPr>
        <p:spPr>
          <a:xfrm>
            <a:off x="5745004" y="7186967"/>
            <a:ext cx="7309485" cy="2301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3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H2 for in-memory testing</a:t>
            </a:r>
            <a:endParaRPr lang="en-US" sz="13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2026-02-10T09:22:40Z</dcterms:created>
  <dcterms:modified xsi:type="dcterms:W3CDTF">2026-02-10T09:22:40Z</dcterms:modified>
</cp:coreProperties>
</file>